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6" r:id="rId1"/>
    <p:sldMasterId id="2147483657" r:id="rId2"/>
    <p:sldMasterId id="2147483648" r:id="rId3"/>
    <p:sldMasterId id="2147483664" r:id="rId4"/>
  </p:sldMasterIdLst>
  <p:sldIdLst>
    <p:sldId id="256" r:id="rId5"/>
    <p:sldId id="260" r:id="rId6"/>
    <p:sldId id="264" r:id="rId7"/>
    <p:sldId id="265" r:id="rId8"/>
    <p:sldId id="271" r:id="rId9"/>
    <p:sldId id="267" r:id="rId10"/>
    <p:sldId id="268" r:id="rId11"/>
    <p:sldId id="269" r:id="rId12"/>
    <p:sldId id="270" r:id="rId13"/>
    <p:sldId id="263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1447"/>
    <p:restoredTop sz="94649"/>
  </p:normalViewPr>
  <p:slideViewPr>
    <p:cSldViewPr snapToGrid="0" snapToObjects="1" showGuides="1">
      <p:cViewPr varScale="1">
        <p:scale>
          <a:sx n="66" d="100"/>
          <a:sy n="66" d="100"/>
        </p:scale>
        <p:origin x="40" y="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/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551139C-A77E-4A4D-9005-D73627ACA5D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59B1035-060F-1846-90B7-2599478344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BA29F8-3E1A-0240-881A-49E611EB5C2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5572479"/>
            <a:ext cx="10515600" cy="612775"/>
          </a:xfrm>
        </p:spPr>
        <p:txBody>
          <a:bodyPr/>
          <a:lstStyle/>
          <a:p>
            <a:pPr lvl="0"/>
            <a:r>
              <a:rPr lang="en-US" dirty="0"/>
              <a:t>Name Here  •  Date Here</a:t>
            </a:r>
          </a:p>
        </p:txBody>
      </p:sp>
    </p:spTree>
    <p:extLst>
      <p:ext uri="{BB962C8B-B14F-4D97-AF65-F5344CB8AC3E}">
        <p14:creationId xmlns:p14="http://schemas.microsoft.com/office/powerpoint/2010/main" val="23095581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hre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88385-9BB6-6046-8994-569CA0E33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340D36-6F10-564A-A07C-46FF786AB0F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9" y="1681163"/>
            <a:ext cx="3369094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4032BC-5BD0-A247-8C6E-14643DA41E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3369094" cy="368458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6F6208-FF55-3347-8908-92F075DEC56B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396449" y="1681163"/>
            <a:ext cx="3385686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C3B67B-4AA7-CC43-B90F-48297C42F5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396449" y="2505075"/>
            <a:ext cx="3385686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BD2168-9447-8546-A39A-21025CABF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F778A-CA70-AA43-947C-5CA481343820}" type="datetimeFigureOut">
              <a:rPr lang="en-US" smtClean="0"/>
              <a:t>9/4/2020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E98B73C-9157-DF44-9072-6D6D3AAB2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B1B5AA2-892E-284A-8D49-C07FDCD88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7A01-2167-8A4A-8A80-49BE715D97D7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5B28E6E6-EFC1-0B4D-AAEE-2BD1A424640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967422" y="1681163"/>
            <a:ext cx="3385686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5C162ADB-1ABA-AF43-BB62-10FB9317723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967422" y="2505075"/>
            <a:ext cx="3385686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649645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Focused Text or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07632-CA87-1740-939D-4726862575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838818"/>
            <a:ext cx="10515600" cy="1325563"/>
          </a:xfrm>
        </p:spPr>
        <p:txBody>
          <a:bodyPr>
            <a:normAutofit/>
          </a:bodyPr>
          <a:lstStyle>
            <a:lvl1pPr algn="ctr">
              <a:defRPr sz="7200"/>
            </a:lvl1pPr>
          </a:lstStyle>
          <a:p>
            <a:r>
              <a:rPr lang="en-US" dirty="0"/>
              <a:t>Focused text </a:t>
            </a:r>
            <a:br>
              <a:rPr lang="en-US" dirty="0"/>
            </a:br>
            <a:r>
              <a:rPr lang="en-US" dirty="0"/>
              <a:t>goes here.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C0DA94-5718-9848-8555-BCE9B0BDB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F778A-CA70-AA43-947C-5CA481343820}" type="datetimeFigureOut">
              <a:rPr lang="en-US" smtClean="0"/>
              <a:t>9/4/2020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B5E799-FE0E-EF4E-A9DB-2E24D980D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9C83A7-B801-C14F-8E73-15FF56442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7A01-2167-8A4A-8A80-49BE715D97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4746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8EC238-DEE6-A34D-B6A8-81A1A84056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F778A-CA70-AA43-947C-5CA481343820}" type="datetimeFigureOut">
              <a:rPr lang="en-US" smtClean="0"/>
              <a:t>9/4/2020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55E3A1-6BD0-6C4B-BFBE-2A4F5EAAB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CA809F-0AE7-9442-8AB0-8BED069C8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7A01-2167-8A4A-8A80-49BE715D97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5263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D2A51-05C2-9A4A-8B8A-566D92B198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39652" y="365125"/>
            <a:ext cx="6914147" cy="1325563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C3684-1ED6-B04A-A171-19B5A5F449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9652" y="2505075"/>
            <a:ext cx="6914147" cy="367188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4322CD-A55F-E449-B985-B68F75B04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F778A-CA70-AA43-947C-5CA481343820}" type="datetimeFigureOut">
              <a:rPr lang="en-US" smtClean="0"/>
              <a:t>9/4/2020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BE9560-27D1-8349-8A72-FE3CA3C5B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13E6C6-322A-6E46-AF6E-C329A0CCE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7A01-2167-8A4A-8A80-49BE715D97D7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3DAFFE63-F614-8B46-80D6-C1D1AA242E2D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4439652" y="1690688"/>
            <a:ext cx="6914147" cy="431007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721C450-2626-644D-B79C-77EA4AFBE5E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22313" y="782638"/>
            <a:ext cx="2859087" cy="5394325"/>
          </a:xfrm>
        </p:spPr>
        <p:txBody>
          <a:bodyPr anchor="ctr">
            <a:normAutofit/>
          </a:bodyPr>
          <a:lstStyle>
            <a:lvl1pPr marL="0" indent="0">
              <a:lnSpc>
                <a:spcPts val="4700"/>
              </a:lnSpc>
              <a:buNone/>
              <a:defRPr sz="3200" b="1">
                <a:solidFill>
                  <a:srgbClr val="FFFFFF"/>
                </a:solidFill>
              </a:defRPr>
            </a:lvl1pPr>
            <a:lvl2pPr marL="457200" indent="0">
              <a:buNone/>
              <a:defRPr sz="2800" b="1">
                <a:solidFill>
                  <a:srgbClr val="FFFFFF"/>
                </a:solidFill>
              </a:defRPr>
            </a:lvl2pPr>
            <a:lvl3pPr marL="914400" indent="0">
              <a:buNone/>
              <a:defRPr sz="2400" b="1">
                <a:solidFill>
                  <a:srgbClr val="FFFFFF"/>
                </a:solidFill>
              </a:defRPr>
            </a:lvl3pPr>
            <a:lvl4pPr marL="1371600" indent="0">
              <a:buNone/>
              <a:defRPr sz="2000" b="1">
                <a:solidFill>
                  <a:srgbClr val="FFFFFF"/>
                </a:solidFill>
              </a:defRPr>
            </a:lvl4pPr>
            <a:lvl5pPr marL="1828800" indent="0">
              <a:buNone/>
              <a:defRPr sz="2000" b="1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Sidebar content goes here. It can be a paragraph or a list of bullet points.</a:t>
            </a:r>
          </a:p>
        </p:txBody>
      </p:sp>
    </p:spTree>
    <p:extLst>
      <p:ext uri="{BB962C8B-B14F-4D97-AF65-F5344CB8AC3E}">
        <p14:creationId xmlns:p14="http://schemas.microsoft.com/office/powerpoint/2010/main" val="21723111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88385-9BB6-6046-8994-569CA0E33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39652" y="365125"/>
            <a:ext cx="6915735" cy="1325563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340D36-6F10-564A-A07C-46FF786AB0F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439652" y="1681163"/>
            <a:ext cx="340493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4032BC-5BD0-A247-8C6E-14643DA41E51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439652" y="2505075"/>
            <a:ext cx="3404937" cy="3684588"/>
          </a:xfrm>
        </p:spPr>
        <p:txBody>
          <a:bodyPr/>
          <a:lstStyle/>
          <a:p>
            <a:pPr lvl="0"/>
            <a:r>
              <a:rPr lang="en-US" dirty="0"/>
              <a:t>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6F6208-FF55-3347-8908-92F075DEC56B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844590" y="1681163"/>
            <a:ext cx="351079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C3B67B-4AA7-CC43-B90F-48297C42F58D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7844590" y="2505075"/>
            <a:ext cx="3510798" cy="3684588"/>
          </a:xfrm>
        </p:spPr>
        <p:txBody>
          <a:bodyPr/>
          <a:lstStyle/>
          <a:p>
            <a:pPr lvl="0"/>
            <a:r>
              <a:rPr lang="en-US" dirty="0"/>
              <a:t>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BD2168-9447-8546-A39A-21025CABF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F778A-CA70-AA43-947C-5CA481343820}" type="datetimeFigureOut">
              <a:rPr lang="en-US" smtClean="0"/>
              <a:t>9/4/2020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E98B73C-9157-DF44-9072-6D6D3AAB2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B1B5AA2-892E-284A-8D49-C07FDCD88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7A01-2167-8A4A-8A80-49BE715D97D7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E8A35E15-55CA-4941-969A-08FFCEA1BFB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22313" y="782638"/>
            <a:ext cx="2859087" cy="5394325"/>
          </a:xfrm>
        </p:spPr>
        <p:txBody>
          <a:bodyPr anchor="ctr">
            <a:normAutofit/>
          </a:bodyPr>
          <a:lstStyle>
            <a:lvl1pPr marL="0" indent="0">
              <a:lnSpc>
                <a:spcPts val="4700"/>
              </a:lnSpc>
              <a:buNone/>
              <a:defRPr sz="3200" b="1">
                <a:solidFill>
                  <a:srgbClr val="FFFFFF"/>
                </a:solidFill>
              </a:defRPr>
            </a:lvl1pPr>
            <a:lvl2pPr marL="457200" indent="0">
              <a:buNone/>
              <a:defRPr sz="2800" b="1">
                <a:solidFill>
                  <a:srgbClr val="FFFFFF"/>
                </a:solidFill>
              </a:defRPr>
            </a:lvl2pPr>
            <a:lvl3pPr marL="914400" indent="0">
              <a:buNone/>
              <a:defRPr sz="2400" b="1">
                <a:solidFill>
                  <a:srgbClr val="FFFFFF"/>
                </a:solidFill>
              </a:defRPr>
            </a:lvl3pPr>
            <a:lvl4pPr marL="1371600" indent="0">
              <a:buNone/>
              <a:defRPr sz="2000" b="1">
                <a:solidFill>
                  <a:srgbClr val="FFFFFF"/>
                </a:solidFill>
              </a:defRPr>
            </a:lvl4pPr>
            <a:lvl5pPr marL="1828800" indent="0">
              <a:buNone/>
              <a:defRPr sz="2000" b="1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Sidebar content goes here. It can be a paragraph or a list of bullet points.</a:t>
            </a:r>
          </a:p>
        </p:txBody>
      </p:sp>
    </p:spTree>
    <p:extLst>
      <p:ext uri="{BB962C8B-B14F-4D97-AF65-F5344CB8AC3E}">
        <p14:creationId xmlns:p14="http://schemas.microsoft.com/office/powerpoint/2010/main" val="24013769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88385-9BB6-6046-8994-569CA0E33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96448" y="365125"/>
            <a:ext cx="6958939" cy="1325563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340D36-6F10-564A-A07C-46FF786AB0F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83060" y="1681163"/>
            <a:ext cx="2283830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4032BC-5BD0-A247-8C6E-14643DA41E51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83060" y="2505075"/>
            <a:ext cx="2283830" cy="3684588"/>
          </a:xfrm>
        </p:spPr>
        <p:txBody>
          <a:bodyPr/>
          <a:lstStyle/>
          <a:p>
            <a:pPr lvl="0"/>
            <a:r>
              <a:rPr lang="en-US" dirty="0"/>
              <a:t>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6F6208-FF55-3347-8908-92F075DEC56B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714921" y="1681163"/>
            <a:ext cx="229507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C3B67B-4AA7-CC43-B90F-48297C42F58D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714921" y="2505075"/>
            <a:ext cx="2295077" cy="3684588"/>
          </a:xfrm>
        </p:spPr>
        <p:txBody>
          <a:bodyPr/>
          <a:lstStyle/>
          <a:p>
            <a:pPr lvl="0"/>
            <a:r>
              <a:rPr lang="en-US" dirty="0"/>
              <a:t>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BD2168-9447-8546-A39A-21025CABF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F778A-CA70-AA43-947C-5CA481343820}" type="datetimeFigureOut">
              <a:rPr lang="en-US" smtClean="0"/>
              <a:t>9/4/2020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E98B73C-9157-DF44-9072-6D6D3AAB2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B1B5AA2-892E-284A-8D49-C07FDCD88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7A01-2167-8A4A-8A80-49BE715D97D7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5B28E6E6-EFC1-0B4D-AAEE-2BD1A424640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058030" y="1681163"/>
            <a:ext cx="229507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5C162ADB-1ABA-AF43-BB62-10FB9317723B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9058030" y="2505075"/>
            <a:ext cx="2295077" cy="3684588"/>
          </a:xfrm>
        </p:spPr>
        <p:txBody>
          <a:bodyPr/>
          <a:lstStyle/>
          <a:p>
            <a:pPr lvl="0"/>
            <a:r>
              <a:rPr lang="en-US" dirty="0"/>
              <a:t>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7F4B2913-F302-B445-8791-6BFBB230E04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2313" y="782638"/>
            <a:ext cx="2859087" cy="5394325"/>
          </a:xfrm>
        </p:spPr>
        <p:txBody>
          <a:bodyPr anchor="ctr">
            <a:normAutofit/>
          </a:bodyPr>
          <a:lstStyle>
            <a:lvl1pPr marL="0" indent="0">
              <a:lnSpc>
                <a:spcPts val="4700"/>
              </a:lnSpc>
              <a:buNone/>
              <a:defRPr sz="3200" b="1">
                <a:solidFill>
                  <a:srgbClr val="FFFFFF"/>
                </a:solidFill>
              </a:defRPr>
            </a:lvl1pPr>
            <a:lvl2pPr marL="457200" indent="0">
              <a:buNone/>
              <a:defRPr sz="2800" b="1">
                <a:solidFill>
                  <a:srgbClr val="FFFFFF"/>
                </a:solidFill>
              </a:defRPr>
            </a:lvl2pPr>
            <a:lvl3pPr marL="914400" indent="0">
              <a:buNone/>
              <a:defRPr sz="2400" b="1">
                <a:solidFill>
                  <a:srgbClr val="FFFFFF"/>
                </a:solidFill>
              </a:defRPr>
            </a:lvl3pPr>
            <a:lvl4pPr marL="1371600" indent="0">
              <a:buNone/>
              <a:defRPr sz="2000" b="1">
                <a:solidFill>
                  <a:srgbClr val="FFFFFF"/>
                </a:solidFill>
              </a:defRPr>
            </a:lvl4pPr>
            <a:lvl5pPr marL="1828800" indent="0">
              <a:buNone/>
              <a:defRPr sz="2000" b="1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Sidebar content goes here. It can be a paragraph or a list of bullet points.</a:t>
            </a:r>
          </a:p>
        </p:txBody>
      </p:sp>
    </p:spTree>
    <p:extLst>
      <p:ext uri="{BB962C8B-B14F-4D97-AF65-F5344CB8AC3E}">
        <p14:creationId xmlns:p14="http://schemas.microsoft.com/office/powerpoint/2010/main" val="2414009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/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551139C-A77E-4A4D-9005-D73627ACA5D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59B1035-060F-1846-90B7-2599478344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BA29F8-3E1A-0240-881A-49E611EB5C2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5572479"/>
            <a:ext cx="10515600" cy="612775"/>
          </a:xfrm>
        </p:spPr>
        <p:txBody>
          <a:bodyPr/>
          <a:lstStyle/>
          <a:p>
            <a:pPr lvl="0"/>
            <a:r>
              <a:rPr lang="en-US" dirty="0"/>
              <a:t>Name Here  •  Date Here</a:t>
            </a:r>
          </a:p>
        </p:txBody>
      </p:sp>
    </p:spTree>
    <p:extLst>
      <p:ext uri="{BB962C8B-B14F-4D97-AF65-F5344CB8AC3E}">
        <p14:creationId xmlns:p14="http://schemas.microsoft.com/office/powerpoint/2010/main" val="600857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/Section Hea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35AC6C-6AC6-AF46-9E38-DC821742C03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86677D-D4DA-714F-B010-614D4D916E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 Style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2D2EDC5-BC8F-8645-A469-2ABF22F7ACC1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38200" y="5547916"/>
            <a:ext cx="10515600" cy="397794"/>
          </a:xfrm>
        </p:spPr>
        <p:txBody>
          <a:bodyPr/>
          <a:lstStyle/>
          <a:p>
            <a:pPr lvl="0"/>
            <a:r>
              <a:rPr lang="en-US" dirty="0"/>
              <a:t>Some subtext can provide clarity.</a:t>
            </a:r>
          </a:p>
        </p:txBody>
      </p:sp>
    </p:spTree>
    <p:extLst>
      <p:ext uri="{BB962C8B-B14F-4D97-AF65-F5344CB8AC3E}">
        <p14:creationId xmlns:p14="http://schemas.microsoft.com/office/powerpoint/2010/main" val="26758514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ransition/Section Hea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35AC6C-6AC6-AF46-9E38-DC821742C03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86677D-D4DA-714F-B010-614D4D916E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2D2EDC5-BC8F-8645-A469-2ABF22F7ACC1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38200" y="5547916"/>
            <a:ext cx="10515600" cy="39779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Some subtext can provide clarity.</a:t>
            </a:r>
          </a:p>
        </p:txBody>
      </p:sp>
    </p:spTree>
    <p:extLst>
      <p:ext uri="{BB962C8B-B14F-4D97-AF65-F5344CB8AC3E}">
        <p14:creationId xmlns:p14="http://schemas.microsoft.com/office/powerpoint/2010/main" val="451142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ransition/Section Hea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35AC6C-6AC6-AF46-9E38-DC821742C03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86677D-D4DA-714F-B010-614D4D916E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2D2EDC5-BC8F-8645-A469-2ABF22F7ACC1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38200" y="5547916"/>
            <a:ext cx="10515600" cy="39779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Some subtext can provide clarity.</a:t>
            </a:r>
          </a:p>
        </p:txBody>
      </p:sp>
    </p:spTree>
    <p:extLst>
      <p:ext uri="{BB962C8B-B14F-4D97-AF65-F5344CB8AC3E}">
        <p14:creationId xmlns:p14="http://schemas.microsoft.com/office/powerpoint/2010/main" val="11758935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ransition/Section Hea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35AC6C-6AC6-AF46-9E38-DC821742C03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86677D-D4DA-714F-B010-614D4D916E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2D2EDC5-BC8F-8645-A469-2ABF22F7ACC1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38200" y="5547916"/>
            <a:ext cx="10515600" cy="39779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Some subtext can provide clarity.</a:t>
            </a:r>
          </a:p>
        </p:txBody>
      </p:sp>
    </p:spTree>
    <p:extLst>
      <p:ext uri="{BB962C8B-B14F-4D97-AF65-F5344CB8AC3E}">
        <p14:creationId xmlns:p14="http://schemas.microsoft.com/office/powerpoint/2010/main" val="28816070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ransition/Section Hea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35AC6C-6AC6-AF46-9E38-DC821742C03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86677D-D4DA-714F-B010-614D4D916E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2D2EDC5-BC8F-8645-A469-2ABF22F7ACC1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38200" y="5547916"/>
            <a:ext cx="10515600" cy="397794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/>
              <a:t>Some subtext can provide clarity.</a:t>
            </a:r>
          </a:p>
        </p:txBody>
      </p:sp>
    </p:spTree>
    <p:extLst>
      <p:ext uri="{BB962C8B-B14F-4D97-AF65-F5344CB8AC3E}">
        <p14:creationId xmlns:p14="http://schemas.microsoft.com/office/powerpoint/2010/main" val="810348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D2A51-05C2-9A4A-8B8A-566D92B198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C3684-1ED6-B04A-A171-19B5A5F449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05075"/>
            <a:ext cx="10515600" cy="367188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4322CD-A55F-E449-B985-B68F75B04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F778A-CA70-AA43-947C-5CA481343820}" type="datetimeFigureOut">
              <a:rPr lang="en-US" smtClean="0"/>
              <a:t>9/4/2020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BE9560-27D1-8349-8A72-FE3CA3C5B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13E6C6-322A-6E46-AF6E-C329A0CCE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7A01-2167-8A4A-8A80-49BE715D97D7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3DAFFE63-F614-8B46-80D6-C1D1AA242E2D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839788" y="1690688"/>
            <a:ext cx="5157787" cy="431007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143355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88385-9BB6-6046-8994-569CA0E33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340D36-6F10-564A-A07C-46FF786AB0F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4032BC-5BD0-A247-8C6E-14643DA41E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6F6208-FF55-3347-8908-92F075DEC56B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C3B67B-4AA7-CC43-B90F-48297C42F5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BD2168-9447-8546-A39A-21025CABF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F778A-CA70-AA43-947C-5CA481343820}" type="datetimeFigureOut">
              <a:rPr lang="en-US" smtClean="0"/>
              <a:t>9/4/2020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E98B73C-9157-DF44-9072-6D6D3AAB2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B1B5AA2-892E-284A-8D49-C07FDCD88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7A01-2167-8A4A-8A80-49BE715D97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4329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7.xml"/><Relationship Id="rId4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7" Type="http://schemas.openxmlformats.org/officeDocument/2006/relationships/image" Target="../media/image8.png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9.png"/><Relationship Id="rId4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1895C4-6FF7-8C46-B909-B794CB9E2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2235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Main Title Here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75038C-B1A6-C543-9FDD-3E63D66B2E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5698155"/>
            <a:ext cx="10515600" cy="4788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Name Here • Date Here</a:t>
            </a:r>
          </a:p>
        </p:txBody>
      </p:sp>
    </p:spTree>
    <p:extLst>
      <p:ext uri="{BB962C8B-B14F-4D97-AF65-F5344CB8AC3E}">
        <p14:creationId xmlns:p14="http://schemas.microsoft.com/office/powerpoint/2010/main" val="34331792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8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8000" kern="1200">
          <a:solidFill>
            <a:srgbClr val="FFFFFF"/>
          </a:solidFill>
          <a:latin typeface="Impact" panose="020B080603090205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b="1" kern="1200">
          <a:solidFill>
            <a:srgbClr val="FFFFFF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rgbClr val="FFFFFF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rgbClr val="FFFFFF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rgbClr val="FFFFFF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rgbClr val="FFFFFF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1895C4-6FF7-8C46-B909-B794CB9E2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41584"/>
            <a:ext cx="10515600" cy="250633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Transition Slide Here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75038C-B1A6-C543-9FDD-3E63D66B2E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5547916"/>
            <a:ext cx="10515600" cy="4788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Some subtext can provide clarity.</a:t>
            </a:r>
          </a:p>
        </p:txBody>
      </p:sp>
    </p:spTree>
    <p:extLst>
      <p:ext uri="{BB962C8B-B14F-4D97-AF65-F5344CB8AC3E}">
        <p14:creationId xmlns:p14="http://schemas.microsoft.com/office/powerpoint/2010/main" val="31841066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9" r:id="rId2"/>
    <p:sldLayoutId id="2147483670" r:id="rId3"/>
    <p:sldLayoutId id="2147483671" r:id="rId4"/>
    <p:sldLayoutId id="2147483672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kern="1200">
          <a:solidFill>
            <a:srgbClr val="FFFFFF"/>
          </a:solidFill>
          <a:latin typeface="Impact" panose="020B080603090205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000" b="1" kern="1200">
          <a:solidFill>
            <a:srgbClr val="FFFFFF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rgbClr val="FFFFFF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rgbClr val="FFFFFF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rgbClr val="FFFFFF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rgbClr val="FFFFFF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3D72859-36EF-1346-B9DF-A02FEE89227D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1895C4-6FF7-8C46-B909-B794CB9E2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75038C-B1A6-C543-9FDD-3E63D66B2E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E3D241-9E56-2040-A888-DFACA2DB85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56034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DA0F778A-CA70-AA43-947C-5CA481343820}" type="datetimeFigureOut">
              <a:rPr lang="en-US" smtClean="0"/>
              <a:pPr/>
              <a:t>9/4/2020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B29031-29BF-644B-B4A8-4E0CF9C6C7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56034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B8E88C-0112-8945-A50F-4C98D22BFC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56034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57A27A01-2167-8A4A-8A80-49BE715D97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320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3" r:id="rId2"/>
    <p:sldLayoutId id="2147483661" r:id="rId3"/>
    <p:sldLayoutId id="2147483654" r:id="rId4"/>
    <p:sldLayoutId id="2147483655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Impact" panose="020B080603090205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3D72859-36EF-1346-B9DF-A02FEE89227D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1895C4-6FF7-8C46-B909-B794CB9E2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3400" y="365125"/>
            <a:ext cx="7010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75038C-B1A6-C543-9FDD-3E63D66B2E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43400" y="1825625"/>
            <a:ext cx="70104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E3D241-9E56-2040-A888-DFACA2DB85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56034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DA0F778A-CA70-AA43-947C-5CA481343820}" type="datetimeFigureOut">
              <a:rPr lang="en-US" smtClean="0"/>
              <a:pPr/>
              <a:t>9/4/2020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B29031-29BF-644B-B4A8-4E0CF9C6C7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56034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B8E88C-0112-8945-A50F-4C98D22BFC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56034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57A27A01-2167-8A4A-8A80-49BE715D97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368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Impact" panose="020B080603090205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9818D5D-EB7A-0147-9629-7059E48076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29000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D</a:t>
            </a:r>
            <a:r>
              <a:rPr lang="en-US" dirty="0"/>
              <a:t>ebris in Space Autonomous Removal Mechanism (DISARM)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F435C28-F0A8-4449-B563-A09CB77BBA0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Matthew Intriago</a:t>
            </a:r>
          </a:p>
          <a:p>
            <a:r>
              <a:rPr lang="en-US" dirty="0"/>
              <a:t>Client: </a:t>
            </a:r>
            <a:r>
              <a:rPr lang="en-US" dirty="0" err="1"/>
              <a:t>Dr.Wilde</a:t>
            </a:r>
            <a:r>
              <a:rPr lang="en-US" dirty="0"/>
              <a:t> • Advisor: </a:t>
            </a:r>
            <a:r>
              <a:rPr lang="en-US" dirty="0" err="1"/>
              <a:t>Dr.Silaghi</a:t>
            </a:r>
            <a:r>
              <a:rPr lang="en-US" dirty="0"/>
              <a:t> • 8/30/2020</a:t>
            </a:r>
          </a:p>
        </p:txBody>
      </p:sp>
    </p:spTree>
    <p:extLst>
      <p:ext uri="{BB962C8B-B14F-4D97-AF65-F5344CB8AC3E}">
        <p14:creationId xmlns:p14="http://schemas.microsoft.com/office/powerpoint/2010/main" val="4510151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0C574-1309-F34A-A336-29AE5CEFA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BDE168-AA7B-244E-9C82-4889B1CEF9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Matthew Intriago</a:t>
            </a:r>
          </a:p>
          <a:p>
            <a:r>
              <a:rPr lang="en-US" dirty="0"/>
              <a:t>Client: </a:t>
            </a:r>
            <a:r>
              <a:rPr lang="en-US" dirty="0" err="1"/>
              <a:t>Dr.Wilde</a:t>
            </a:r>
            <a:r>
              <a:rPr lang="en-US" dirty="0"/>
              <a:t> • Advisor: </a:t>
            </a:r>
            <a:r>
              <a:rPr lang="en-US" dirty="0" err="1"/>
              <a:t>Dr.Silaghi</a:t>
            </a:r>
            <a:r>
              <a:rPr lang="en-US" dirty="0"/>
              <a:t> • 8/30/2020</a:t>
            </a:r>
          </a:p>
        </p:txBody>
      </p:sp>
    </p:spTree>
    <p:extLst>
      <p:ext uri="{BB962C8B-B14F-4D97-AF65-F5344CB8AC3E}">
        <p14:creationId xmlns:p14="http://schemas.microsoft.com/office/powerpoint/2010/main" val="15193076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D8C71FE-AE42-B742-9E70-7BA1C3E4F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Members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D20F64B-002A-104E-8DCA-71B50C30B7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CSE Team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C6E2CA8-2598-3047-945C-C1672E3B447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1800" dirty="0"/>
              <a:t>Matthew Intriago</a:t>
            </a:r>
          </a:p>
          <a:p>
            <a:endParaRPr lang="en-US" dirty="0"/>
          </a:p>
          <a:p>
            <a:r>
              <a:rPr lang="en-US" sz="2000" dirty="0"/>
              <a:t>Control Subsystem Supporting Engineers</a:t>
            </a:r>
          </a:p>
          <a:p>
            <a:pPr lvl="1"/>
            <a:r>
              <a:rPr lang="en-US" sz="1600" dirty="0" err="1"/>
              <a:t>Nouraldean</a:t>
            </a:r>
            <a:r>
              <a:rPr lang="en-US" sz="1600" dirty="0"/>
              <a:t> El-</a:t>
            </a:r>
            <a:r>
              <a:rPr lang="en-US" sz="1600" dirty="0" err="1"/>
              <a:t>Chariti</a:t>
            </a:r>
            <a:endParaRPr lang="en-US" sz="1600" dirty="0"/>
          </a:p>
          <a:p>
            <a:pPr lvl="1"/>
            <a:r>
              <a:rPr lang="en-US" sz="1600" dirty="0"/>
              <a:t>Mike </a:t>
            </a:r>
            <a:r>
              <a:rPr lang="en-US" sz="1600" dirty="0" err="1"/>
              <a:t>Leard</a:t>
            </a:r>
            <a:endParaRPr lang="en-US" sz="1600" dirty="0"/>
          </a:p>
          <a:p>
            <a:pPr lvl="1"/>
            <a:r>
              <a:rPr lang="en-US" sz="1600" dirty="0"/>
              <a:t>Daniel Soto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61A1F9E-959B-4E42-B6F0-FC4C66D02E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AEE Team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01CC932-0477-784F-A947-8D45722D0A5C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Project Manager</a:t>
            </a:r>
          </a:p>
          <a:p>
            <a:pPr lvl="1"/>
            <a:r>
              <a:rPr lang="en-US" sz="1800" dirty="0"/>
              <a:t>Kyle Watkins</a:t>
            </a:r>
          </a:p>
          <a:p>
            <a:pPr lvl="1"/>
            <a:endParaRPr lang="en-US" sz="1800" dirty="0"/>
          </a:p>
          <a:p>
            <a:r>
              <a:rPr lang="en-US" sz="2000" dirty="0"/>
              <a:t>Project Systems Engineer</a:t>
            </a:r>
          </a:p>
          <a:p>
            <a:pPr lvl="1"/>
            <a:r>
              <a:rPr lang="en-US" sz="1800" dirty="0"/>
              <a:t>Luca Rizza</a:t>
            </a:r>
          </a:p>
          <a:p>
            <a:pPr lvl="1"/>
            <a:endParaRPr lang="en-US" sz="1800" dirty="0"/>
          </a:p>
          <a:p>
            <a:pPr marL="0" indent="0">
              <a:buNone/>
            </a:pPr>
            <a:endParaRPr lang="en-US" sz="2200" dirty="0"/>
          </a:p>
          <a:p>
            <a:pPr marL="457200" lvl="1" indent="0">
              <a:buNone/>
            </a:pPr>
            <a:endParaRPr lang="en-US" sz="1800" dirty="0"/>
          </a:p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5D7B2CD-F040-1B49-AED1-6231BC27A6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AEE Team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83197B0-F836-D048-9B22-C06D250F163F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Electronics</a:t>
            </a:r>
          </a:p>
          <a:p>
            <a:pPr lvl="1"/>
            <a:r>
              <a:rPr lang="en-US" sz="1800" dirty="0"/>
              <a:t>Mike </a:t>
            </a:r>
            <a:r>
              <a:rPr lang="en-US" sz="1800" dirty="0" err="1"/>
              <a:t>Leard</a:t>
            </a:r>
            <a:endParaRPr lang="en-US" sz="1800" dirty="0"/>
          </a:p>
          <a:p>
            <a:pPr lvl="1"/>
            <a:r>
              <a:rPr lang="en-US" sz="1800" dirty="0"/>
              <a:t>Ali </a:t>
            </a:r>
            <a:r>
              <a:rPr lang="en-US" sz="1800" dirty="0" err="1"/>
              <a:t>Lebbar</a:t>
            </a:r>
            <a:endParaRPr lang="en-US" sz="1800" dirty="0"/>
          </a:p>
          <a:p>
            <a:pPr lvl="1"/>
            <a:r>
              <a:rPr lang="en-US" sz="1800" dirty="0"/>
              <a:t>Davey </a:t>
            </a:r>
            <a:r>
              <a:rPr lang="en-US" sz="1800" dirty="0" err="1"/>
              <a:t>Reinoid</a:t>
            </a:r>
            <a:endParaRPr lang="en-US" sz="1800" dirty="0"/>
          </a:p>
          <a:p>
            <a:r>
              <a:rPr lang="en-US" sz="2000" dirty="0"/>
              <a:t>Grappling Mechanism</a:t>
            </a:r>
          </a:p>
          <a:p>
            <a:pPr lvl="1"/>
            <a:r>
              <a:rPr lang="en-US" sz="1800" dirty="0"/>
              <a:t>Daniel Soto</a:t>
            </a:r>
          </a:p>
          <a:p>
            <a:pPr lvl="1"/>
            <a:r>
              <a:rPr lang="en-US" sz="1800" dirty="0"/>
              <a:t>Laura </a:t>
            </a:r>
            <a:r>
              <a:rPr lang="en-US" sz="1800" dirty="0" err="1"/>
              <a:t>Guziczek</a:t>
            </a:r>
            <a:endParaRPr lang="en-US" sz="1800" dirty="0"/>
          </a:p>
          <a:p>
            <a:r>
              <a:rPr lang="en-US" sz="2000" dirty="0"/>
              <a:t>Structures</a:t>
            </a:r>
          </a:p>
          <a:p>
            <a:pPr lvl="1"/>
            <a:r>
              <a:rPr lang="en-US" sz="1800" dirty="0"/>
              <a:t>Vincent </a:t>
            </a:r>
            <a:r>
              <a:rPr lang="en-US" sz="1800" dirty="0" err="1"/>
              <a:t>Panicelli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4459970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E0D871-5056-1D4E-9EE3-7BCECD09C8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C2D59-FAD0-954F-A099-74E2C6C4FB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9651" y="2331820"/>
            <a:ext cx="6914147" cy="3671888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P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rovide a tool that improves the safety of all space missions by removing the risk of colliding against space debris.</a:t>
            </a:r>
          </a:p>
          <a:p>
            <a:endParaRPr lang="en-US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Not only are future space missions at risk, but also all current satellites that are orbiting our atmosphere are in danger against debris. 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484007-795D-CC4B-A574-19CDA0D873FF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97B1BFC-9AB1-4739-A7CC-8937B3D562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3" y="1690688"/>
            <a:ext cx="3145753" cy="23966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B1F4188-8CC2-4AFB-8F90-D2889015D23C}"/>
              </a:ext>
            </a:extLst>
          </p:cNvPr>
          <p:cNvSpPr txBox="1"/>
          <p:nvPr/>
        </p:nvSpPr>
        <p:spPr>
          <a:xfrm>
            <a:off x="680086" y="4167764"/>
            <a:ext cx="30428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chemeClr val="tx1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</a:rPr>
              <a:t>Concept Model</a:t>
            </a:r>
          </a:p>
        </p:txBody>
      </p:sp>
    </p:spTree>
    <p:extLst>
      <p:ext uri="{BB962C8B-B14F-4D97-AF65-F5344CB8AC3E}">
        <p14:creationId xmlns:p14="http://schemas.microsoft.com/office/powerpoint/2010/main" val="6744827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C92F40-7DF7-4706-8925-F28F9815A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A69054-46D4-4AC4-9FC0-A3F416C5F5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9651" y="1807536"/>
            <a:ext cx="7479447" cy="4061636"/>
          </a:xfrm>
        </p:spPr>
        <p:txBody>
          <a:bodyPr>
            <a:normAutofit fontScale="70000" lnSpcReduction="20000"/>
          </a:bodyPr>
          <a:lstStyle/>
          <a:p>
            <a:r>
              <a:rPr lang="en-US" sz="3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Grappling Device Prototype Autonomy</a:t>
            </a:r>
          </a:p>
          <a:p>
            <a:pPr marL="3429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grappling device can autonomously perform the welding process.</a:t>
            </a:r>
          </a:p>
          <a:p>
            <a:pPr marL="3429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When objects collied, the device can transfer collision data such as velocity and momentum of the space debris.</a:t>
            </a:r>
          </a:p>
          <a:p>
            <a:pPr marL="0" marR="0" lvl="0" indent="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n-US" sz="2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3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Grappling Device Prototype Manual Mode</a:t>
            </a:r>
          </a:p>
          <a:p>
            <a:pPr marL="3429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device shall be able to provide an accessible interface for power and data transfer. </a:t>
            </a:r>
          </a:p>
          <a:p>
            <a:pPr marL="742950" marR="0" lvl="1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lphaLcPeriod"/>
            </a:pPr>
            <a:r>
              <a:rPr lang="en-US" sz="2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Users can check status of welding completion with aircraft</a:t>
            </a:r>
          </a:p>
          <a:p>
            <a:pPr marL="742950" marR="0" lvl="1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lphaLcPeriod"/>
            </a:pPr>
            <a:r>
              <a:rPr lang="en-US" sz="2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If autonomy fails, users can manually cancel or shut off the welding process.</a:t>
            </a:r>
          </a:p>
          <a:p>
            <a:pPr marL="3429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Using the collected data that is transferred to the user-interface, users can adjust the grappling hook to fix the errors that occur during autonomy.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23661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A18ED8BA-133C-410E-AC5A-457C3BFB70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5806" y="522694"/>
            <a:ext cx="6682689" cy="58126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36425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E6F5B-37FA-41E3-8628-61AB9F08C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Technical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0EB3C0-7DAD-4154-A4A6-8EF6B35F3F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9651" y="2249893"/>
            <a:ext cx="6914147" cy="3671888"/>
          </a:xfrm>
        </p:spPr>
        <p:txBody>
          <a:bodyPr/>
          <a:lstStyle/>
          <a:p>
            <a:pPr marL="3429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+mj-lt"/>
              <a:buAutoNum type="arabicPeriod"/>
            </a:pP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programing of the microcontrollers such as Arduino or Raspberry Pi to connect the algorithm in use to the grappling hook itself.  </a:t>
            </a:r>
          </a:p>
          <a:p>
            <a:pPr marL="3429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+mj-lt"/>
              <a:buAutoNum type="arabicPeriod"/>
            </a:pP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designing of the interface that will demonstrate the user the power and data transfer of the welding process.</a:t>
            </a:r>
          </a:p>
          <a:p>
            <a:pPr marL="3429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SzPts val="1200"/>
              <a:buFont typeface="+mj-lt"/>
              <a:buAutoNum type="arabicPeriod"/>
            </a:pP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design of the autonomous algorithm that will adapt to different types of debris welding.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6644E7-5803-40A3-8CD5-11BC6AD4CCCB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0069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12F08-ED45-4501-8ED5-3DB67E5ED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Milestone One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4A083C-D5F9-45D1-8482-505ED19EBA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9652" y="1690688"/>
            <a:ext cx="7752348" cy="4486275"/>
          </a:xfrm>
        </p:spPr>
        <p:txBody>
          <a:bodyPr>
            <a:normAutofit/>
          </a:bodyPr>
          <a:lstStyle/>
          <a:p>
            <a:pPr marL="3429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Select Microcontroller tool (Arduino or Raspberry Pi)</a:t>
            </a:r>
          </a:p>
          <a:p>
            <a:pPr marL="3429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Provide small ("hello world") demo(s) to evaluate the tools </a:t>
            </a:r>
            <a:endParaRPr lang="en-US" sz="2000" dirty="0">
              <a:solidFill>
                <a:srgbClr val="000000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Resolve technical challenges: </a:t>
            </a:r>
          </a:p>
          <a:p>
            <a:pPr marL="742950" marR="0" lvl="1" indent="-28575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Microcontroller effectiveness with algorithm</a:t>
            </a:r>
          </a:p>
          <a:p>
            <a:pPr marL="742950" marR="0" lvl="1" indent="-28575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Decide in the language for the user-friendly interface</a:t>
            </a:r>
          </a:p>
          <a:p>
            <a:pPr marL="742950" marR="0" lvl="1" indent="-28575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Design an outline of the autonomous algorithm</a:t>
            </a:r>
          </a:p>
          <a:p>
            <a:pPr marL="3429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Compare and select collaboration tools for software development</a:t>
            </a:r>
          </a:p>
          <a:p>
            <a:pPr marL="3429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Create Requirement Document</a:t>
            </a:r>
          </a:p>
          <a:p>
            <a:pPr marL="3429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Create Design Document</a:t>
            </a:r>
          </a:p>
          <a:p>
            <a:pPr marL="3429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Create Test Plan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78580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DE011-F836-4370-B4B5-763EFDFD50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Milestone Two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836A4F-E0B7-4E0A-9B09-C23B135FB3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9652" y="2121695"/>
            <a:ext cx="6914147" cy="4055268"/>
          </a:xfrm>
        </p:spPr>
        <p:txBody>
          <a:bodyPr>
            <a:normAutofit lnSpcReduction="10000"/>
          </a:bodyPr>
          <a:lstStyle/>
          <a:p>
            <a:pPr marL="3429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Have a fully designed autonomous algorithm to be tested on the microcontroller that will be used on the grappling hook.</a:t>
            </a:r>
          </a:p>
          <a:p>
            <a:pPr marL="3429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Once designed and tested, fix bugs that might show up after testing.</a:t>
            </a:r>
          </a:p>
          <a:p>
            <a:pPr marL="0" marR="0" lvl="0" indent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Develop a demo removal of space debris to display the features of the algorithm.</a:t>
            </a:r>
          </a:p>
          <a:p>
            <a:pPr marL="3429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Locate the appropriate software to use for the graphical simulation of the demo algorithm.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07C732-499E-4CD7-ABA2-6F89856B6975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3171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5F40C-9C49-43AE-982D-ED18A5CC5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Milestone Three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C759CB-E1C0-4834-B5A9-D184833F8E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9652" y="2121695"/>
            <a:ext cx="6914147" cy="4055268"/>
          </a:xfrm>
        </p:spPr>
        <p:txBody>
          <a:bodyPr>
            <a:normAutofit fontScale="92500" lnSpcReduction="10000"/>
          </a:bodyPr>
          <a:lstStyle/>
          <a:p>
            <a:pPr marL="3429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Have a designed interface that will allow for a user-friendly usage of the grappling hook and data collected.</a:t>
            </a:r>
          </a:p>
          <a:p>
            <a:pPr marL="3429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Test the user-interface, making sure that the grappling hook is collecting and transferring accurate data of velocity and momentum.</a:t>
            </a:r>
          </a:p>
          <a:p>
            <a:pPr marL="3429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Develop a demo where we test both the algorithm itself using the hook and observe as data is collected on the user-interface.</a:t>
            </a:r>
          </a:p>
          <a:p>
            <a:pPr marL="0" marR="0" algn="l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</a:pPr>
            <a:endParaRPr lang="en-US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7F9E98-EA3E-44C8-838D-54B1AEC3B0D8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73729"/>
      </p:ext>
    </p:extLst>
  </p:cSld>
  <p:clrMapOvr>
    <a:masterClrMapping/>
  </p:clrMapOvr>
</p:sld>
</file>

<file path=ppt/theme/theme1.xml><?xml version="1.0" encoding="utf-8"?>
<a:theme xmlns:a="http://schemas.openxmlformats.org/drawingml/2006/main" name="Cover/Closing Slide">
  <a:themeElements>
    <a:clrScheme name="Custom 1">
      <a:dk1>
        <a:srgbClr val="3A3A3A"/>
      </a:dk1>
      <a:lt1>
        <a:srgbClr val="AB946C"/>
      </a:lt1>
      <a:dk2>
        <a:srgbClr val="8B0F00"/>
      </a:dk2>
      <a:lt2>
        <a:srgbClr val="D5D0C9"/>
      </a:lt2>
      <a:accent1>
        <a:srgbClr val="084670"/>
      </a:accent1>
      <a:accent2>
        <a:srgbClr val="FBC444"/>
      </a:accent2>
      <a:accent3>
        <a:srgbClr val="5D2162"/>
      </a:accent3>
      <a:accent4>
        <a:srgbClr val="A3B8BE"/>
      </a:accent4>
      <a:accent5>
        <a:srgbClr val="F49028"/>
      </a:accent5>
      <a:accent6>
        <a:srgbClr val="00546A"/>
      </a:accent6>
      <a:hlink>
        <a:srgbClr val="084670"/>
      </a:hlink>
      <a:folHlink>
        <a:srgbClr val="5F487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E8DDAB41-4FBA-9B41-8951-C8D69156D943}" vid="{1AE2DF10-A182-F945-827E-B8D71FB5B98D}"/>
    </a:ext>
  </a:extLst>
</a:theme>
</file>

<file path=ppt/theme/theme2.xml><?xml version="1.0" encoding="utf-8"?>
<a:theme xmlns:a="http://schemas.openxmlformats.org/drawingml/2006/main" name="Transition/Section Header Slide">
  <a:themeElements>
    <a:clrScheme name="FloridaTech2019">
      <a:dk1>
        <a:srgbClr val="3A3A3A"/>
      </a:dk1>
      <a:lt1>
        <a:srgbClr val="AB946C"/>
      </a:lt1>
      <a:dk2>
        <a:srgbClr val="770000"/>
      </a:dk2>
      <a:lt2>
        <a:srgbClr val="D5D0C9"/>
      </a:lt2>
      <a:accent1>
        <a:srgbClr val="084670"/>
      </a:accent1>
      <a:accent2>
        <a:srgbClr val="FBC444"/>
      </a:accent2>
      <a:accent3>
        <a:srgbClr val="5D2162"/>
      </a:accent3>
      <a:accent4>
        <a:srgbClr val="A3B8BE"/>
      </a:accent4>
      <a:accent5>
        <a:srgbClr val="F49028"/>
      </a:accent5>
      <a:accent6>
        <a:srgbClr val="00546A"/>
      </a:accent6>
      <a:hlink>
        <a:srgbClr val="084670"/>
      </a:hlink>
      <a:folHlink>
        <a:srgbClr val="5F487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E8DDAB41-4FBA-9B41-8951-C8D69156D943}" vid="{A0509822-F3DF-9D44-A403-4158ECC22354}"/>
    </a:ext>
  </a:extLst>
</a:theme>
</file>

<file path=ppt/theme/theme3.xml><?xml version="1.0" encoding="utf-8"?>
<a:theme xmlns:a="http://schemas.openxmlformats.org/drawingml/2006/main" name="Main Content">
  <a:themeElements>
    <a:clrScheme name="Custom 1">
      <a:dk1>
        <a:srgbClr val="3A3A3A"/>
      </a:dk1>
      <a:lt1>
        <a:srgbClr val="AB946C"/>
      </a:lt1>
      <a:dk2>
        <a:srgbClr val="8B0F00"/>
      </a:dk2>
      <a:lt2>
        <a:srgbClr val="D5D0C9"/>
      </a:lt2>
      <a:accent1>
        <a:srgbClr val="084670"/>
      </a:accent1>
      <a:accent2>
        <a:srgbClr val="FBC444"/>
      </a:accent2>
      <a:accent3>
        <a:srgbClr val="5D2162"/>
      </a:accent3>
      <a:accent4>
        <a:srgbClr val="A3B8BE"/>
      </a:accent4>
      <a:accent5>
        <a:srgbClr val="F49028"/>
      </a:accent5>
      <a:accent6>
        <a:srgbClr val="00546A"/>
      </a:accent6>
      <a:hlink>
        <a:srgbClr val="084670"/>
      </a:hlink>
      <a:folHlink>
        <a:srgbClr val="5F487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E8DDAB41-4FBA-9B41-8951-C8D69156D943}" vid="{3E8192AA-8800-D54F-873D-03AD7889CA63}"/>
    </a:ext>
  </a:extLst>
</a:theme>
</file>

<file path=ppt/theme/theme4.xml><?xml version="1.0" encoding="utf-8"?>
<a:theme xmlns:a="http://schemas.openxmlformats.org/drawingml/2006/main" name="Sidebar Slides">
  <a:themeElements>
    <a:clrScheme name="Custom 1">
      <a:dk1>
        <a:srgbClr val="3A3A3A"/>
      </a:dk1>
      <a:lt1>
        <a:srgbClr val="AB946C"/>
      </a:lt1>
      <a:dk2>
        <a:srgbClr val="8B0F00"/>
      </a:dk2>
      <a:lt2>
        <a:srgbClr val="D5D0C9"/>
      </a:lt2>
      <a:accent1>
        <a:srgbClr val="084670"/>
      </a:accent1>
      <a:accent2>
        <a:srgbClr val="FBC444"/>
      </a:accent2>
      <a:accent3>
        <a:srgbClr val="5D2162"/>
      </a:accent3>
      <a:accent4>
        <a:srgbClr val="A3B8BE"/>
      </a:accent4>
      <a:accent5>
        <a:srgbClr val="F49028"/>
      </a:accent5>
      <a:accent6>
        <a:srgbClr val="00546A"/>
      </a:accent6>
      <a:hlink>
        <a:srgbClr val="084670"/>
      </a:hlink>
      <a:folHlink>
        <a:srgbClr val="5F487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E8DDAB41-4FBA-9B41-8951-C8D69156D943}" vid="{02F0D7FB-0802-2D40-9E3E-9BE19A12D6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218-0419_FINAL_with-tagline</Template>
  <TotalTime>5777</TotalTime>
  <Words>500</Words>
  <Application>Microsoft Office PowerPoint</Application>
  <PresentationFormat>Widescreen</PresentationFormat>
  <Paragraphs>72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10</vt:i4>
      </vt:variant>
    </vt:vector>
  </HeadingPairs>
  <TitlesOfParts>
    <vt:vector size="20" baseType="lpstr">
      <vt:lpstr>Arial</vt:lpstr>
      <vt:lpstr>Courier New</vt:lpstr>
      <vt:lpstr>Impact</vt:lpstr>
      <vt:lpstr>Symbol</vt:lpstr>
      <vt:lpstr>Times New Roman</vt:lpstr>
      <vt:lpstr>Verdana</vt:lpstr>
      <vt:lpstr>Cover/Closing Slide</vt:lpstr>
      <vt:lpstr>Transition/Section Header Slide</vt:lpstr>
      <vt:lpstr>Main Content</vt:lpstr>
      <vt:lpstr>Sidebar Slides</vt:lpstr>
      <vt:lpstr>Debris in Space Autonomous Removal Mechanism (DISARM)</vt:lpstr>
      <vt:lpstr>Project Members</vt:lpstr>
      <vt:lpstr>Goal</vt:lpstr>
      <vt:lpstr>Approach</vt:lpstr>
      <vt:lpstr>PowerPoint Presentation</vt:lpstr>
      <vt:lpstr>Technical Challenges</vt:lpstr>
      <vt:lpstr>Milestone One</vt:lpstr>
      <vt:lpstr>Milestone Two</vt:lpstr>
      <vt:lpstr>Milestone Three</vt:lpstr>
      <vt:lpstr>Thank you.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Space Debris Grappling System</dc:title>
  <dc:creator>Matthew Intriago</dc:creator>
  <cp:lastModifiedBy>Matthew Intriago</cp:lastModifiedBy>
  <cp:revision>7</cp:revision>
  <dcterms:created xsi:type="dcterms:W3CDTF">2020-08-31T01:30:13Z</dcterms:created>
  <dcterms:modified xsi:type="dcterms:W3CDTF">2020-09-04T19:52:10Z</dcterms:modified>
</cp:coreProperties>
</file>

<file path=docProps/thumbnail.jpeg>
</file>